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3" r:id="rId4"/>
    <p:sldId id="277" r:id="rId5"/>
    <p:sldId id="274" r:id="rId6"/>
    <p:sldId id="275" r:id="rId7"/>
    <p:sldId id="276" r:id="rId8"/>
    <p:sldId id="278" r:id="rId9"/>
    <p:sldId id="279" r:id="rId10"/>
    <p:sldId id="258" r:id="rId11"/>
    <p:sldId id="259" r:id="rId12"/>
    <p:sldId id="280" r:id="rId13"/>
    <p:sldId id="260" r:id="rId14"/>
    <p:sldId id="261" r:id="rId15"/>
    <p:sldId id="281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57" r:id="rId24"/>
    <p:sldId id="271" r:id="rId25"/>
    <p:sldId id="27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9" autoAdjust="0"/>
  </p:normalViewPr>
  <p:slideViewPr>
    <p:cSldViewPr>
      <p:cViewPr>
        <p:scale>
          <a:sx n="80" d="100"/>
          <a:sy n="80" d="100"/>
        </p:scale>
        <p:origin x="-1272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79C50-3C4E-4A9E-A14D-20055479AC51}" type="datetimeFigureOut">
              <a:rPr lang="en-US" smtClean="0"/>
              <a:pPr/>
              <a:t>11/14/2009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F698D-0A36-4A84-9B00-9D08C0CA1C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/>
              <a:t>Capturing and Supporting </a:t>
            </a:r>
            <a:r>
              <a:rPr lang="en-US" sz="3200" b="1" dirty="0" smtClean="0"/>
              <a:t>Contexts</a:t>
            </a:r>
            <a:br>
              <a:rPr lang="en-US" sz="3200" b="1" dirty="0" smtClean="0"/>
            </a:br>
            <a:r>
              <a:rPr lang="en-US" sz="3200" b="1" dirty="0" smtClean="0"/>
              <a:t>for </a:t>
            </a:r>
            <a:r>
              <a:rPr lang="en-US" sz="3200" b="1" dirty="0"/>
              <a:t>Scientific </a:t>
            </a:r>
            <a:r>
              <a:rPr lang="en-US" sz="3200" b="1" dirty="0" smtClean="0"/>
              <a:t>Data Sharing </a:t>
            </a:r>
            <a:br>
              <a:rPr lang="en-US" sz="3200" b="1" dirty="0" smtClean="0"/>
            </a:br>
            <a:r>
              <a:rPr lang="en-US" sz="3200" b="1" dirty="0" smtClean="0"/>
              <a:t>via </a:t>
            </a:r>
            <a:r>
              <a:rPr lang="en-US" sz="3200" b="1" dirty="0"/>
              <a:t>the Biological Sciences Collaboratory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590800"/>
          </a:xfrm>
        </p:spPr>
        <p:txBody>
          <a:bodyPr>
            <a:noAutofit/>
          </a:bodyPr>
          <a:lstStyle/>
          <a:p>
            <a:r>
              <a:rPr lang="en-US" sz="2400" dirty="0"/>
              <a:t>George Chin Jr. and Carina S. </a:t>
            </a:r>
            <a:r>
              <a:rPr lang="en-US" sz="2400" dirty="0" smtClean="0"/>
              <a:t>Lansing (PNNL)</a:t>
            </a:r>
          </a:p>
          <a:p>
            <a:r>
              <a:rPr lang="en-US" sz="2400" dirty="0" smtClean="0"/>
              <a:t>Appeared in</a:t>
            </a:r>
            <a:br>
              <a:rPr lang="en-US" sz="2400" dirty="0" smtClean="0"/>
            </a:br>
            <a:r>
              <a:rPr lang="en-US" sz="2400" dirty="0" smtClean="0"/>
              <a:t>ACM CSCW 2004: Computer Supported Cooperative Work (Conference)</a:t>
            </a:r>
          </a:p>
          <a:p>
            <a:endParaRPr lang="en-US" sz="2400" dirty="0" smtClean="0"/>
          </a:p>
          <a:p>
            <a:r>
              <a:rPr lang="en-US" sz="2400" dirty="0" smtClean="0"/>
              <a:t>Slides by Paulo Shakarian</a:t>
            </a:r>
          </a:p>
          <a:p>
            <a:r>
              <a:rPr lang="en-US" sz="2400" dirty="0" smtClean="0"/>
              <a:t> CMSC828R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Database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47244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BSC has the capability to access external databases</a:t>
            </a:r>
          </a:p>
          <a:p>
            <a:pPr lvl="1"/>
            <a:r>
              <a:rPr lang="en-US" dirty="0" smtClean="0"/>
              <a:t>GeoBank</a:t>
            </a:r>
            <a:r>
              <a:rPr lang="en-US" dirty="0" smtClean="0"/>
              <a:t>, TIGR, KEGG, </a:t>
            </a:r>
            <a:r>
              <a:rPr lang="en-US" dirty="0" smtClean="0"/>
              <a:t>PubMed</a:t>
            </a:r>
            <a:r>
              <a:rPr lang="en-US" dirty="0" smtClean="0"/>
              <a:t>, etc.</a:t>
            </a:r>
          </a:p>
          <a:p>
            <a:pPr lvl="1"/>
            <a:r>
              <a:rPr lang="en-US" dirty="0" smtClean="0"/>
              <a:t>Provides standard database access tools</a:t>
            </a:r>
          </a:p>
          <a:p>
            <a:pPr lvl="1"/>
            <a:r>
              <a:rPr lang="en-US" dirty="0" smtClean="0"/>
              <a:t>When accessed, data query is executed and data transferred from databases to local copy in BSC</a:t>
            </a:r>
          </a:p>
          <a:p>
            <a:pPr lvl="1"/>
            <a:r>
              <a:rPr lang="en-US" dirty="0" smtClean="0"/>
              <a:t>Biologists can treat result of query as</a:t>
            </a:r>
          </a:p>
          <a:p>
            <a:pPr lvl="2"/>
            <a:r>
              <a:rPr lang="en-US" dirty="0" smtClean="0"/>
              <a:t>Either an isolated version</a:t>
            </a:r>
          </a:p>
          <a:p>
            <a:pPr lvl="2"/>
            <a:r>
              <a:rPr lang="en-US" dirty="0" smtClean="0"/>
              <a:t>Or maintain links back to DB</a:t>
            </a:r>
          </a:p>
          <a:p>
            <a:pPr lvl="1"/>
            <a:r>
              <a:rPr lang="en-US" dirty="0" smtClean="0"/>
              <a:t>Can have updates to data be done via notification or automatically</a:t>
            </a:r>
          </a:p>
          <a:p>
            <a:pPr lvl="1"/>
            <a:r>
              <a:rPr lang="en-US" dirty="0" smtClean="0"/>
              <a:t>Service subscription capabilities – securely place and retried data to/from BSC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1106" y="1981200"/>
            <a:ext cx="4392894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Meta-data associated with a dataset (generally constant – see figure on the right)</a:t>
            </a:r>
          </a:p>
          <a:p>
            <a:r>
              <a:rPr lang="en-US" dirty="0" smtClean="0"/>
              <a:t>Meta-data associated with particular attributes (changes from experiment to experiment)</a:t>
            </a:r>
          </a:p>
          <a:p>
            <a:r>
              <a:rPr lang="en-US" dirty="0" smtClean="0"/>
              <a:t>No mention of standardization of metadata (i.e. </a:t>
            </a:r>
            <a:r>
              <a:rPr lang="en-US" dirty="0" smtClean="0"/>
              <a:t>DublinCore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1248" t="36523" r="59827" b="9618"/>
          <a:stretch>
            <a:fillRect/>
          </a:stretch>
        </p:blipFill>
        <p:spPr bwMode="auto">
          <a:xfrm>
            <a:off x="5410200" y="1295400"/>
            <a:ext cx="323305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BSC allows collaborative access and manipulation of shared data – regardless of where the data sets reside (flat files, </a:t>
            </a:r>
            <a:r>
              <a:rPr lang="en-US" dirty="0" smtClean="0"/>
              <a:t>database,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Provides active links to data sources</a:t>
            </a:r>
          </a:p>
          <a:p>
            <a:r>
              <a:rPr lang="en-US" dirty="0" smtClean="0"/>
              <a:t>Viewer used to partition data based on different data-sets, sub-theories, or tasks assigned to team members (see example, next slide)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72513" cy="687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810000" cy="6858000"/>
          </a:xfrm>
        </p:spPr>
        <p:txBody>
          <a:bodyPr/>
          <a:lstStyle/>
          <a:p>
            <a:r>
              <a:rPr lang="en-US" dirty="0" smtClean="0"/>
              <a:t>Additional data-viewing tools</a:t>
            </a:r>
          </a:p>
          <a:p>
            <a:pPr lvl="1"/>
            <a:r>
              <a:rPr lang="en-US" dirty="0" smtClean="0"/>
              <a:t>File system view just one type of view (top)</a:t>
            </a:r>
          </a:p>
          <a:p>
            <a:pPr lvl="1"/>
            <a:r>
              <a:rPr lang="en-US" dirty="0" smtClean="0"/>
              <a:t>Biologists may need other views</a:t>
            </a:r>
          </a:p>
          <a:p>
            <a:pPr lvl="2"/>
            <a:r>
              <a:rPr lang="en-US" dirty="0" smtClean="0"/>
              <a:t>Based on divisions of overall project (middle)</a:t>
            </a:r>
          </a:p>
          <a:p>
            <a:pPr lvl="2"/>
            <a:r>
              <a:rPr lang="en-US" dirty="0" smtClean="0"/>
              <a:t>Based on scientific organization (bottom) – i.e. by taxonomy of organism under study.</a:t>
            </a:r>
          </a:p>
          <a:p>
            <a:pPr lvl="1"/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1076" y="0"/>
            <a:ext cx="5402924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Provenance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As more experiments are run over a data set – historical version management becomes an issue</a:t>
            </a:r>
          </a:p>
          <a:p>
            <a:r>
              <a:rPr lang="en-US" dirty="0" smtClean="0"/>
              <a:t>Data provenance tool depicts a tree for historical lineage of a data set</a:t>
            </a:r>
          </a:p>
          <a:p>
            <a:r>
              <a:rPr lang="en-US" dirty="0" smtClean="0"/>
              <a:t>Allows comparisons of different versions and branches of the tree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1638300"/>
            <a:ext cx="4762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441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Collaborative analysis </a:t>
            </a:r>
            <a:r>
              <a:rPr lang="en-US" dirty="0" smtClean="0"/>
              <a:t>is a process of brainstorming where researches share their individual interpretations, understanding, and insights which build upon one another to form  cogent findings and conclusions.</a:t>
            </a:r>
          </a:p>
          <a:p>
            <a:r>
              <a:rPr lang="en-US" dirty="0" smtClean="0"/>
              <a:t>Facilitated in BSC by allowing electronic notes attached to data.</a:t>
            </a:r>
          </a:p>
          <a:p>
            <a:pPr lvl="1"/>
            <a:r>
              <a:rPr lang="en-US" dirty="0" smtClean="0"/>
              <a:t>Verbal</a:t>
            </a:r>
          </a:p>
          <a:p>
            <a:pPr lvl="1"/>
            <a:r>
              <a:rPr lang="en-US" dirty="0" smtClean="0"/>
              <a:t>Textual</a:t>
            </a:r>
          </a:p>
          <a:p>
            <a:pPr lvl="1"/>
            <a:r>
              <a:rPr lang="en-US" dirty="0" smtClean="0"/>
              <a:t>Markings on drawings/figures via different overlays</a:t>
            </a:r>
            <a:endParaRPr lang="en-US" dirty="0" smtClean="0"/>
          </a:p>
          <a:p>
            <a:endParaRPr lang="en-US" b="1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371600"/>
            <a:ext cx="435116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4876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Also supported via a free-form electronic notebook</a:t>
            </a:r>
          </a:p>
          <a:p>
            <a:r>
              <a:rPr lang="en-US" dirty="0" smtClean="0"/>
              <a:t>BSC also supports Collaborative Analysis</a:t>
            </a:r>
            <a:r>
              <a:rPr lang="en-US" dirty="0" smtClean="0"/>
              <a:t> by allowing researchers to share analysis and tools.</a:t>
            </a:r>
          </a:p>
          <a:p>
            <a:pPr lvl="1"/>
            <a:r>
              <a:rPr lang="en-US" dirty="0" smtClean="0"/>
              <a:t>Analysis results can be stored just like any other dataset</a:t>
            </a:r>
            <a:endParaRPr lang="en-US" dirty="0"/>
          </a:p>
          <a:p>
            <a:r>
              <a:rPr lang="en-US" dirty="0" smtClean="0"/>
              <a:t>Also supports integration with teleconferencing packages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524000"/>
            <a:ext cx="4114799" cy="391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2004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BSC allows biologists to define and track experimental tasks.</a:t>
            </a:r>
          </a:p>
          <a:p>
            <a:r>
              <a:rPr lang="en-US" dirty="0" smtClean="0"/>
              <a:t>PM’s may query task list in different ways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524000"/>
            <a:ext cx="5257800" cy="409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38100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BSC also provides workflow-management capabilities</a:t>
            </a:r>
          </a:p>
          <a:p>
            <a:r>
              <a:rPr lang="en-US" dirty="0" smtClean="0"/>
              <a:t>Captures, manages, and supplies standard paths for analysis</a:t>
            </a:r>
          </a:p>
          <a:p>
            <a:r>
              <a:rPr lang="en-US" dirty="0" smtClean="0"/>
              <a:t>Synchronized with task-list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447800"/>
            <a:ext cx="48101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 numCol="2">
            <a:normAutofit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Pilot Experiment</a:t>
            </a:r>
          </a:p>
          <a:p>
            <a:r>
              <a:rPr lang="en-US" dirty="0" smtClean="0"/>
              <a:t>Basic data sharing</a:t>
            </a:r>
          </a:p>
          <a:p>
            <a:r>
              <a:rPr lang="en-US" dirty="0" smtClean="0"/>
              <a:t>External database access</a:t>
            </a:r>
          </a:p>
          <a:p>
            <a:r>
              <a:rPr lang="en-US" dirty="0" smtClean="0"/>
              <a:t>Metadata</a:t>
            </a:r>
          </a:p>
          <a:p>
            <a:r>
              <a:rPr lang="en-US" dirty="0" smtClean="0"/>
              <a:t>Data organization</a:t>
            </a:r>
          </a:p>
          <a:p>
            <a:r>
              <a:rPr lang="en-US" dirty="0" smtClean="0"/>
              <a:t>Data provenance</a:t>
            </a:r>
          </a:p>
          <a:p>
            <a:r>
              <a:rPr lang="en-US" dirty="0" smtClean="0"/>
              <a:t>Collaborative analysis</a:t>
            </a:r>
          </a:p>
          <a:p>
            <a:r>
              <a:rPr lang="en-US" dirty="0" smtClean="0"/>
              <a:t>Task management</a:t>
            </a:r>
          </a:p>
          <a:p>
            <a:r>
              <a:rPr lang="en-US" dirty="0" smtClean="0"/>
              <a:t>Implementation</a:t>
            </a:r>
          </a:p>
          <a:p>
            <a:r>
              <a:rPr lang="en-US" dirty="0" smtClean="0"/>
              <a:t>Related work</a:t>
            </a:r>
          </a:p>
          <a:p>
            <a:r>
              <a:rPr lang="en-US" dirty="0" smtClean="0"/>
              <a:t>Comparison with SIBDATA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191000" cy="5029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Workflow tool allows biologists to work with and link combinations of analysis and visualization tools in useful and novel ways</a:t>
            </a:r>
          </a:p>
          <a:p>
            <a:pPr lvl="1"/>
            <a:r>
              <a:rPr lang="en-US" dirty="0" smtClean="0"/>
              <a:t>i.e. repetitively applying tools in a particular analysis or experiment</a:t>
            </a:r>
          </a:p>
          <a:p>
            <a:r>
              <a:rPr lang="en-US" dirty="0" smtClean="0"/>
              <a:t>Execution history viewer allows </a:t>
            </a:r>
            <a:r>
              <a:rPr lang="en-US" dirty="0" smtClean="0"/>
              <a:t>biologists to highlight and re-instantiate particular paths of past workflow </a:t>
            </a:r>
            <a:r>
              <a:rPr lang="en-US" dirty="0" smtClean="0"/>
              <a:t>executions</a:t>
            </a:r>
          </a:p>
          <a:p>
            <a:r>
              <a:rPr lang="en-US" dirty="0" smtClean="0"/>
              <a:t>Various authorization levels used to provide scientists cross-project access</a:t>
            </a:r>
          </a:p>
          <a:p>
            <a:r>
              <a:rPr lang="en-US" dirty="0" smtClean="0"/>
              <a:t>Publication of data to larger scientific community also supported</a:t>
            </a:r>
          </a:p>
          <a:p>
            <a:pPr lvl="1"/>
            <a:r>
              <a:rPr lang="en-US" dirty="0" smtClean="0"/>
              <a:t>Automatic notification of updates</a:t>
            </a:r>
          </a:p>
          <a:p>
            <a:pPr lvl="1"/>
            <a:r>
              <a:rPr lang="en-US" dirty="0" smtClean="0"/>
              <a:t>General bulletin board service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025" y="1524000"/>
            <a:ext cx="47529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Based on Collaborator for Multi-scale Chemical Sciences (CMCS)</a:t>
            </a:r>
          </a:p>
          <a:p>
            <a:r>
              <a:rPr lang="en-US" dirty="0" smtClean="0"/>
              <a:t>Written in Java, using Apache </a:t>
            </a:r>
            <a:r>
              <a:rPr lang="en-US" dirty="0" smtClean="0"/>
              <a:t>Jetspeed</a:t>
            </a:r>
            <a:endParaRPr lang="en-US" dirty="0" smtClean="0"/>
          </a:p>
          <a:p>
            <a:r>
              <a:rPr lang="en-US" dirty="0" smtClean="0"/>
              <a:t>Collaboration tools through Univ. Michigan’s CHEF</a:t>
            </a:r>
          </a:p>
          <a:p>
            <a:r>
              <a:rPr lang="en-US" dirty="0" smtClean="0"/>
              <a:t>For content management, uses Scientific Annotation Middleware (SAM) (based on open source implementation of </a:t>
            </a:r>
            <a:r>
              <a:rPr lang="en-US" dirty="0" smtClean="0"/>
              <a:t>WebDAV</a:t>
            </a:r>
            <a:r>
              <a:rPr lang="en-US" dirty="0" smtClean="0"/>
              <a:t> protocol called Jakarta Slide)</a:t>
            </a:r>
          </a:p>
          <a:p>
            <a:r>
              <a:rPr lang="en-US" dirty="0" smtClean="0"/>
              <a:t>Testbed</a:t>
            </a:r>
            <a:r>
              <a:rPr lang="en-US" dirty="0" smtClean="0"/>
              <a:t> deployed to a ground of biologists at PNNL and external biologists from the </a:t>
            </a:r>
            <a:r>
              <a:rPr lang="en-US" dirty="0" smtClean="0"/>
              <a:t>Shewanella</a:t>
            </a:r>
            <a:r>
              <a:rPr lang="en-US" dirty="0" smtClean="0"/>
              <a:t> Federation</a:t>
            </a:r>
          </a:p>
          <a:p>
            <a:r>
              <a:rPr lang="en-US" b="1" dirty="0" smtClean="0"/>
              <a:t>One result of </a:t>
            </a:r>
            <a:r>
              <a:rPr lang="en-US" b="1" dirty="0" smtClean="0"/>
              <a:t>testbed</a:t>
            </a:r>
            <a:r>
              <a:rPr lang="en-US" b="1" dirty="0" smtClean="0"/>
              <a:t>:</a:t>
            </a:r>
            <a:r>
              <a:rPr lang="en-US" dirty="0" smtClean="0"/>
              <a:t> biologists need an organizing context when working with shared data sets – i.e. biologists need to see and understand relationships among datasets before they can be effectively shared</a:t>
            </a:r>
          </a:p>
          <a:p>
            <a:pPr lvl="1"/>
            <a:r>
              <a:rPr lang="en-US" dirty="0" smtClean="0"/>
              <a:t>Supported in BSC through free-form text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4775"/>
            <a:ext cx="9153525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PNNL Publication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620963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 smtClean="0"/>
              <a:t>Abstract</a:t>
            </a:r>
            <a:r>
              <a:rPr lang="en-US" b="1" dirty="0"/>
              <a:t>  </a:t>
            </a:r>
            <a:r>
              <a:rPr lang="en-US" dirty="0"/>
              <a:t>The Collaboratory for Multi-scale Chemical Science (CMCS) is developing a powerful informatics-based approach to synthesizing multi-scale information in support of systems-based research and is applying it within combustion science. An open source multi-scale informatics toolkit is being developed that addresses a number of issues core to the emerging concept of knowledge grids including provenance tracking and lightweight federation of data and application resources into cross-scale information flows. The CMCS portal is currently in use by a number of high-profile pilot groups and is playing a significant role in enabling their efforts to improve and extend community maintained chemical reference information.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524000"/>
            <a:ext cx="62769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with SIBDATA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Results pilot experiment provides interesting insights into scientific collaboration</a:t>
            </a:r>
          </a:p>
          <a:p>
            <a:r>
              <a:rPr lang="en-US" dirty="0" smtClean="0"/>
              <a:t>Workspace, and differing options for links to external sources was something earlier discusse</a:t>
            </a:r>
            <a:r>
              <a:rPr lang="en-US" dirty="0" smtClean="0"/>
              <a:t>d for SIBDATA</a:t>
            </a:r>
          </a:p>
          <a:p>
            <a:r>
              <a:rPr lang="en-US" dirty="0" smtClean="0"/>
              <a:t>Data Provenance may be something worth looking into for SIBDATA</a:t>
            </a:r>
          </a:p>
          <a:p>
            <a:r>
              <a:rPr lang="en-US" dirty="0" smtClean="0"/>
              <a:t>Workflow management and repetitive application of tools may also be useful for SIBDATA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approaches focused on tool-centric approaches to scientific collaboration</a:t>
            </a:r>
          </a:p>
          <a:p>
            <a:r>
              <a:rPr lang="en-US" dirty="0" smtClean="0"/>
              <a:t>A panel around the time of the publication concluded that 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sz="3200" i="1" dirty="0" smtClean="0"/>
              <a:t>“Collaboration is driven both by the need to share data and to share knowledge about the data”</a:t>
            </a:r>
            <a:endParaRPr lang="en-US" sz="32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Authors presented biologists with a Web-based collaboratory prototype that allowed users to place and retrieve data files into a common repository.</a:t>
            </a:r>
          </a:p>
          <a:p>
            <a:r>
              <a:rPr lang="en-US" dirty="0" smtClean="0"/>
              <a:t>The prototype was analogous to a distributed file system with a graphical user interface</a:t>
            </a:r>
          </a:p>
          <a:p>
            <a:r>
              <a:rPr lang="en-US" dirty="0" smtClean="0"/>
              <a:t>Biologists provided feedback</a:t>
            </a:r>
          </a:p>
          <a:p>
            <a:r>
              <a:rPr lang="en-US" dirty="0" smtClean="0"/>
              <a:t>Lessons learned from pilot on next three slides.</a:t>
            </a:r>
          </a:p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Biological Sciences Collaboratory </a:t>
            </a:r>
            <a:r>
              <a:rPr lang="en-US" b="1" i="1" dirty="0" smtClean="0"/>
              <a:t>(BSC) </a:t>
            </a:r>
            <a:r>
              <a:rPr lang="en-US" i="1" dirty="0" smtClean="0"/>
              <a:t>developed to support the lessons learned.</a:t>
            </a: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from Pilot (1/3)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General data set properties – Basic data set properties such as owner, creation date, size, format, etc.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Experimental properties – Conditions and properties of the scientific experiment that generated or is to be applied to the data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provenance – Relationship of data to previous versions and other data sources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Integration – Relationship of data subsets within a full data set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from Pilot (2/3)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Analysis and interpretation – Notes, experiences, interpretations, and knowledge generated from analysis of data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Physical organization – Mapping of data sets to physical storage structure such as a file system, database, or some other data repository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Project organization – Mapping of data sets to project hierarchy or organization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from Pilot (3/3)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Scientific organization – Mapping of data sets to some scientific classification, hierarchy, or organization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Task – Research task(s) that generated or applies data set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Experimental process – Relationship of data and tasks to overall experimental process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User community – Application of data sets to different organizations of users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Data Sharing with BSC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4114800" cy="5486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User interface through web-based portal</a:t>
            </a:r>
          </a:p>
          <a:p>
            <a:r>
              <a:rPr lang="en-US" sz="2400" dirty="0" smtClean="0"/>
              <a:t>Supports a variety of formats – including various instrument data, spreadsheets, images, and publications.</a:t>
            </a:r>
          </a:p>
          <a:p>
            <a:r>
              <a:rPr lang="en-US" sz="2400" dirty="0" smtClean="0"/>
              <a:t>Supports standard formats, schemas, and </a:t>
            </a:r>
            <a:r>
              <a:rPr lang="en-US" sz="2400" dirty="0" smtClean="0"/>
              <a:t>ontologies</a:t>
            </a:r>
            <a:r>
              <a:rPr lang="en-US" sz="2400" dirty="0" smtClean="0"/>
              <a:t> in biological science</a:t>
            </a:r>
          </a:p>
          <a:p>
            <a:pPr lvl="1"/>
            <a:r>
              <a:rPr lang="en-US" sz="2000" dirty="0" smtClean="0"/>
              <a:t>Micro-gene expression data society (MGED)</a:t>
            </a:r>
          </a:p>
          <a:p>
            <a:pPr lvl="1"/>
            <a:r>
              <a:rPr lang="en-US" sz="2000" dirty="0" smtClean="0"/>
              <a:t>Ensures interoperability with MGED-compliant archives</a:t>
            </a: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601145"/>
            <a:ext cx="4741985" cy="3961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Data Sharing with BSC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BSC provides data-translation tools</a:t>
            </a:r>
          </a:p>
          <a:p>
            <a:pPr lvl="1"/>
            <a:r>
              <a:rPr lang="en-US" dirty="0" smtClean="0"/>
              <a:t>BSC maintains a repository of such translation tools, including user-defined tools</a:t>
            </a:r>
          </a:p>
          <a:p>
            <a:pPr lvl="1"/>
            <a:r>
              <a:rPr lang="en-US" dirty="0" smtClean="0"/>
              <a:t>BSC can also identify translation paths between known formats, and semi-automatically apply them</a:t>
            </a:r>
          </a:p>
          <a:p>
            <a:r>
              <a:rPr lang="en-US" dirty="0" smtClean="0"/>
              <a:t>Biologists can </a:t>
            </a:r>
            <a:r>
              <a:rPr lang="en-US" dirty="0" smtClean="0"/>
              <a:t>delineate </a:t>
            </a:r>
            <a:r>
              <a:rPr lang="en-US" dirty="0" smtClean="0"/>
              <a:t>projects in BSC using the tabbed interface.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1044</Words>
  <Application>Microsoft Office PowerPoint</Application>
  <PresentationFormat>On-screen Show (4:3)</PresentationFormat>
  <Paragraphs>124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Capturing and Supporting Contexts for Scientific Data Sharing  via the Biological Sciences Collaboratory</vt:lpstr>
      <vt:lpstr>Outline</vt:lpstr>
      <vt:lpstr>Motivation</vt:lpstr>
      <vt:lpstr>Pilot Experiment</vt:lpstr>
      <vt:lpstr>Lessons Learned from Pilot (1/3)</vt:lpstr>
      <vt:lpstr>Lessons Learned from Pilot (2/3)</vt:lpstr>
      <vt:lpstr>Lessons Learned from Pilot (3/3)</vt:lpstr>
      <vt:lpstr>Basic Data Sharing with BSC</vt:lpstr>
      <vt:lpstr>Basic Data Sharing with BSC</vt:lpstr>
      <vt:lpstr>External Database Access</vt:lpstr>
      <vt:lpstr>Metadata</vt:lpstr>
      <vt:lpstr>Data Organization</vt:lpstr>
      <vt:lpstr>Slide 13</vt:lpstr>
      <vt:lpstr>Slide 14</vt:lpstr>
      <vt:lpstr>Data Provenance</vt:lpstr>
      <vt:lpstr>Collaborative Analysis</vt:lpstr>
      <vt:lpstr>Collaborative Analysis</vt:lpstr>
      <vt:lpstr>Task Management</vt:lpstr>
      <vt:lpstr>Task Management</vt:lpstr>
      <vt:lpstr>Task Management</vt:lpstr>
      <vt:lpstr>Implementation</vt:lpstr>
      <vt:lpstr>Slide 22</vt:lpstr>
      <vt:lpstr>Related PNNL Publication</vt:lpstr>
      <vt:lpstr>Comparison with SIBDATA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Capturing and Supporting Contexts for Scientific Data Sharing via the Biological Sciences Collaboratory</dc:title>
  <dc:creator>pshakari</dc:creator>
  <cp:lastModifiedBy>pshakari</cp:lastModifiedBy>
  <cp:revision>24</cp:revision>
  <dcterms:created xsi:type="dcterms:W3CDTF">2009-11-13T17:26:07Z</dcterms:created>
  <dcterms:modified xsi:type="dcterms:W3CDTF">2009-11-14T15:03:58Z</dcterms:modified>
</cp:coreProperties>
</file>